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D69AA-2032-6E4D-9BB6-2478666CD37C}" type="datetimeFigureOut">
              <a:rPr lang="en-US" smtClean="0"/>
              <a:t>7/10/14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B540C-72A2-9B47-ADE6-65A8FB324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8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3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9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9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7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8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9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8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E211D-65D7-984C-9D19-905F5BCA59F9}" type="datetimeFigureOut">
              <a:rPr lang="en-US" smtClean="0"/>
              <a:t>7/10/14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67494-2AD6-9145-BA3D-8A41C3C8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9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hyperlink" Target="http://www.nsf.gov/awardsear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599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Writing for Success:</a:t>
            </a:r>
            <a:br>
              <a:rPr lang="en-US" sz="54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en-US" sz="54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</a:effectLst>
              </a:rPr>
              <a:t>Applying for Funding</a:t>
            </a:r>
            <a:endParaRPr lang="en-US" sz="54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33048"/>
            <a:ext cx="6400800" cy="1166218"/>
          </a:xfrm>
        </p:spPr>
        <p:txBody>
          <a:bodyPr/>
          <a:lstStyle/>
          <a:p>
            <a:r>
              <a:rPr lang="en-US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Sven Leyffer</a:t>
            </a:r>
          </a:p>
          <a:p>
            <a:r>
              <a:rPr lang="en-US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Argonne National Laboratory</a:t>
            </a:r>
            <a:endParaRPr lang="en-US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9779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686" y="274638"/>
            <a:ext cx="7105835" cy="865662"/>
          </a:xfrm>
        </p:spPr>
        <p:txBody>
          <a:bodyPr/>
          <a:lstStyle/>
          <a:p>
            <a:r>
              <a:rPr lang="en-US" dirty="0" smtClean="0"/>
              <a:t>Ingredients of Good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754"/>
            <a:ext cx="8229600" cy="5170226"/>
          </a:xfrm>
        </p:spPr>
        <p:txBody>
          <a:bodyPr/>
          <a:lstStyle/>
          <a:p>
            <a:r>
              <a:rPr lang="en-US" dirty="0" smtClean="0"/>
              <a:t>Before you apply for funding … write the call:</a:t>
            </a:r>
            <a:endParaRPr lang="en-US" dirty="0"/>
          </a:p>
          <a:p>
            <a:pPr lvl="1"/>
            <a:r>
              <a:rPr lang="en-US" dirty="0" smtClean="0"/>
              <a:t>Volunteer for funding workshops &amp; white papers</a:t>
            </a:r>
          </a:p>
          <a:p>
            <a:pPr lvl="1"/>
            <a:r>
              <a:rPr lang="en-US" dirty="0" smtClean="0"/>
              <a:t>Participate in forward-looking and funding panels</a:t>
            </a:r>
          </a:p>
          <a:p>
            <a:pPr lvl="1"/>
            <a:r>
              <a:rPr lang="en-US" dirty="0" smtClean="0"/>
              <a:t>Talk </a:t>
            </a:r>
            <a:r>
              <a:rPr lang="en-US" dirty="0"/>
              <a:t>to </a:t>
            </a:r>
            <a:r>
              <a:rPr lang="en-US" dirty="0" smtClean="0"/>
              <a:t>your program </a:t>
            </a:r>
            <a:r>
              <a:rPr lang="en-US" dirty="0"/>
              <a:t>managers 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trong </a:t>
            </a:r>
            <a:r>
              <a:rPr lang="en-US" dirty="0"/>
              <a:t>introduction and motivation</a:t>
            </a:r>
          </a:p>
          <a:p>
            <a:r>
              <a:rPr lang="en-US" dirty="0"/>
              <a:t>Compelling scientific case and research plan</a:t>
            </a:r>
          </a:p>
          <a:p>
            <a:r>
              <a:rPr lang="en-US" dirty="0"/>
              <a:t>Preliminary results are </a:t>
            </a:r>
            <a:r>
              <a:rPr lang="en-US" dirty="0" smtClean="0"/>
              <a:t>helpful</a:t>
            </a:r>
            <a:endParaRPr lang="en-US" dirty="0" smtClean="0"/>
          </a:p>
          <a:p>
            <a:r>
              <a:rPr lang="en-US" dirty="0" smtClean="0"/>
              <a:t>                   =  10</a:t>
            </a:r>
            <a:r>
              <a:rPr lang="en-US" baseline="30000" dirty="0" smtClean="0"/>
              <a:t>3 </a:t>
            </a:r>
            <a:r>
              <a:rPr lang="en-US" dirty="0" smtClean="0"/>
              <a:t>words</a:t>
            </a:r>
            <a:endParaRPr lang="en-US" dirty="0"/>
          </a:p>
        </p:txBody>
      </p:sp>
      <p:pic>
        <p:nvPicPr>
          <p:cNvPr id="4" name="Picture 3" descr="ingredien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362" y="4742613"/>
            <a:ext cx="3145557" cy="2115388"/>
          </a:xfrm>
          <a:prstGeom prst="rect">
            <a:avLst/>
          </a:prstGeom>
        </p:spPr>
      </p:pic>
      <p:pic>
        <p:nvPicPr>
          <p:cNvPr id="5" name="Picture 4" descr="monalis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67" y="5178859"/>
            <a:ext cx="1583310" cy="89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78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6652" y="274638"/>
            <a:ext cx="6686701" cy="865662"/>
          </a:xfrm>
        </p:spPr>
        <p:txBody>
          <a:bodyPr>
            <a:normAutofit/>
          </a:bodyPr>
          <a:lstStyle/>
          <a:p>
            <a:r>
              <a:rPr lang="en-US" dirty="0" smtClean="0"/>
              <a:t>Nuts and Bolts of </a:t>
            </a:r>
            <a:r>
              <a:rPr lang="en-US" dirty="0" smtClean="0"/>
              <a:t>a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753"/>
            <a:ext cx="8229600" cy="53386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Read the call &amp; address evaluation criteria</a:t>
            </a:r>
          </a:p>
          <a:p>
            <a:pPr lvl="1"/>
            <a:r>
              <a:rPr lang="en-US" dirty="0"/>
              <a:t>Note differences between DOE and NSF calls</a:t>
            </a:r>
            <a:br>
              <a:rPr lang="en-US" dirty="0"/>
            </a:br>
            <a:r>
              <a:rPr lang="en-US" dirty="0"/>
              <a:t>e.g. </a:t>
            </a:r>
            <a:r>
              <a:rPr lang="en-US" dirty="0" smtClean="0"/>
              <a:t>“Relevance </a:t>
            </a:r>
            <a:r>
              <a:rPr lang="en-US" dirty="0"/>
              <a:t>to DOE” vs. </a:t>
            </a:r>
            <a:r>
              <a:rPr lang="en-US" dirty="0" smtClean="0"/>
              <a:t>“Broader Impact” (NSF)</a:t>
            </a:r>
            <a:endParaRPr lang="en-US" dirty="0"/>
          </a:p>
          <a:p>
            <a:pPr lvl="1"/>
            <a:r>
              <a:rPr lang="en-US" dirty="0"/>
              <a:t>Stick to proposal template </a:t>
            </a:r>
            <a:r>
              <a:rPr lang="en-US" dirty="0" smtClean="0"/>
              <a:t>&amp; rules: fonts, margins</a:t>
            </a:r>
          </a:p>
          <a:p>
            <a:pPr lvl="1"/>
            <a:r>
              <a:rPr lang="en-US" dirty="0" smtClean="0"/>
              <a:t>Use all pages: </a:t>
            </a:r>
            <a:r>
              <a:rPr lang="en-US" dirty="0" smtClean="0">
                <a:latin typeface="Courier"/>
                <a:cs typeface="Courier"/>
              </a:rPr>
              <a:t>\</a:t>
            </a:r>
            <a:r>
              <a:rPr lang="en-US" dirty="0" err="1" smtClean="0">
                <a:latin typeface="Courier"/>
                <a:cs typeface="Courier"/>
              </a:rPr>
              <a:t>baselinskip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&amp; </a:t>
            </a:r>
            <a:r>
              <a:rPr lang="en-US" dirty="0" smtClean="0">
                <a:latin typeface="Courier"/>
                <a:cs typeface="Courier"/>
              </a:rPr>
              <a:t>\</a:t>
            </a:r>
            <a:r>
              <a:rPr lang="en-US" dirty="0" err="1" smtClean="0">
                <a:latin typeface="Courier"/>
                <a:cs typeface="Courier"/>
              </a:rPr>
              <a:t>wrapfigure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Use deadlines/checklist </a:t>
            </a:r>
            <a:r>
              <a:rPr lang="en-US" dirty="0"/>
              <a:t>for your writing process</a:t>
            </a:r>
          </a:p>
          <a:p>
            <a:pPr lvl="1"/>
            <a:r>
              <a:rPr lang="en-US" dirty="0"/>
              <a:t>Collect supplementary material: budget, CV,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Always </a:t>
            </a:r>
            <a:r>
              <a:rPr lang="en-US" dirty="0"/>
              <a:t>use a </a:t>
            </a:r>
            <a:r>
              <a:rPr lang="en-US" dirty="0" smtClean="0"/>
              <a:t>spill</a:t>
            </a:r>
            <a:r>
              <a:rPr lang="en-US" dirty="0"/>
              <a:t>-</a:t>
            </a:r>
            <a:r>
              <a:rPr lang="en-US" dirty="0" smtClean="0"/>
              <a:t>choker</a:t>
            </a:r>
            <a:endParaRPr lang="en-US" dirty="0" smtClean="0"/>
          </a:p>
          <a:p>
            <a:r>
              <a:rPr lang="en-US" dirty="0">
                <a:solidFill>
                  <a:srgbClr val="000000"/>
                </a:solidFill>
              </a:rPr>
              <a:t>Proof-read your proposal multiple times</a:t>
            </a:r>
            <a:r>
              <a:rPr lang="en-US" dirty="0" smtClean="0">
                <a:solidFill>
                  <a:srgbClr val="000000"/>
                </a:solidFill>
              </a:rPr>
              <a:t>!</a:t>
            </a:r>
            <a:endParaRPr lang="en-US" dirty="0"/>
          </a:p>
          <a:p>
            <a:r>
              <a:rPr lang="en-US" dirty="0"/>
              <a:t>Never write a math proposal in Word</a:t>
            </a:r>
          </a:p>
          <a:p>
            <a:r>
              <a:rPr lang="en-US" dirty="0"/>
              <a:t>Avoid </a:t>
            </a:r>
            <a:r>
              <a:rPr lang="en-US" sz="1050" dirty="0"/>
              <a:t>tiny print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</a:rPr>
              <a:t>highlights in </a:t>
            </a:r>
            <a:r>
              <a:rPr lang="en-US" dirty="0" smtClean="0">
                <a:solidFill>
                  <a:srgbClr val="FFFF00"/>
                </a:solidFill>
              </a:rPr>
              <a:t>yellow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nu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" y="23366"/>
            <a:ext cx="2127798" cy="141853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Picture 4" descr="nu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959" y="5426511"/>
            <a:ext cx="2127798" cy="141853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73040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355" y="274638"/>
            <a:ext cx="6794829" cy="865662"/>
          </a:xfrm>
        </p:spPr>
        <p:txBody>
          <a:bodyPr>
            <a:normAutofit/>
          </a:bodyPr>
          <a:lstStyle/>
          <a:p>
            <a:r>
              <a:rPr lang="en-US" dirty="0" smtClean="0"/>
              <a:t>Social Aspect of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754"/>
            <a:ext cx="8229600" cy="517022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Check out other funded </a:t>
            </a:r>
            <a:r>
              <a:rPr lang="en-US" dirty="0" smtClean="0">
                <a:solidFill>
                  <a:srgbClr val="000000"/>
                </a:solidFill>
              </a:rPr>
              <a:t>proposals</a:t>
            </a:r>
            <a:r>
              <a:rPr lang="en-US" dirty="0">
                <a:solidFill>
                  <a:srgbClr val="000000"/>
                </a:solidFill>
              </a:rPr>
              <a:t>, e.g. NSF’s </a:t>
            </a:r>
            <a:r>
              <a:rPr lang="en-US" sz="2800" dirty="0">
                <a:solidFill>
                  <a:srgbClr val="000000"/>
                </a:solidFill>
                <a:latin typeface="Courier"/>
                <a:cs typeface="Courier"/>
                <a:hlinkClick r:id="rId3"/>
              </a:rPr>
              <a:t>http://</a:t>
            </a:r>
            <a:r>
              <a:rPr lang="en-US" sz="2800" dirty="0" err="1">
                <a:solidFill>
                  <a:srgbClr val="000000"/>
                </a:solidFill>
                <a:latin typeface="Courier"/>
                <a:cs typeface="Courier"/>
                <a:hlinkClick r:id="rId3"/>
              </a:rPr>
              <a:t>www.nsf.gov</a:t>
            </a:r>
            <a:r>
              <a:rPr lang="en-US" sz="2800" dirty="0">
                <a:solidFill>
                  <a:srgbClr val="000000"/>
                </a:solidFill>
                <a:latin typeface="Courier"/>
                <a:cs typeface="Courier"/>
                <a:hlinkClick r:id="rId3"/>
              </a:rPr>
              <a:t>/</a:t>
            </a:r>
            <a:r>
              <a:rPr lang="en-US" sz="2800" dirty="0" err="1">
                <a:solidFill>
                  <a:srgbClr val="000000"/>
                </a:solidFill>
                <a:latin typeface="Courier"/>
                <a:cs typeface="Courier"/>
                <a:hlinkClick r:id="rId3"/>
              </a:rPr>
              <a:t>awardsearch</a:t>
            </a:r>
            <a:r>
              <a:rPr lang="en-US" sz="2800" dirty="0" smtClean="0">
                <a:solidFill>
                  <a:srgbClr val="000000"/>
                </a:solidFill>
                <a:latin typeface="Courier"/>
                <a:cs typeface="Courier"/>
                <a:hlinkClick r:id="rId3"/>
              </a:rPr>
              <a:t>/</a:t>
            </a:r>
            <a:endParaRPr lang="en-US" sz="2800" dirty="0" smtClean="0">
              <a:latin typeface="Courier"/>
              <a:cs typeface="Courier"/>
            </a:endParaRPr>
          </a:p>
          <a:p>
            <a:r>
              <a:rPr lang="en-US" dirty="0" smtClean="0"/>
              <a:t>Ask </a:t>
            </a:r>
            <a:r>
              <a:rPr lang="en-US" dirty="0"/>
              <a:t>your mentor or colleagues to read your proposal &amp; provide feed-</a:t>
            </a:r>
            <a:r>
              <a:rPr lang="en-US" dirty="0" smtClean="0"/>
              <a:t>back</a:t>
            </a:r>
          </a:p>
          <a:p>
            <a:r>
              <a:rPr lang="en-US" dirty="0"/>
              <a:t>Learn by writing proposals with </a:t>
            </a:r>
            <a:r>
              <a:rPr lang="en-US" dirty="0" smtClean="0"/>
              <a:t>colleagues</a:t>
            </a:r>
          </a:p>
          <a:p>
            <a:r>
              <a:rPr lang="en-US" dirty="0" smtClean="0"/>
              <a:t>Tips for large collaborative proposals:</a:t>
            </a:r>
          </a:p>
          <a:p>
            <a:pPr lvl="1"/>
            <a:r>
              <a:rPr lang="en-US" dirty="0" smtClean="0"/>
              <a:t>Negotiate </a:t>
            </a:r>
            <a:r>
              <a:rPr lang="en-US" dirty="0"/>
              <a:t>funding </a:t>
            </a:r>
            <a:r>
              <a:rPr lang="en-US" dirty="0" smtClean="0"/>
              <a:t>scenarios (cuts) </a:t>
            </a:r>
            <a:r>
              <a:rPr lang="en-US" dirty="0"/>
              <a:t>ahead of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dirty="0" err="1"/>
              <a:t>cvs</a:t>
            </a:r>
            <a:r>
              <a:rPr lang="en-US" dirty="0"/>
              <a:t>, </a:t>
            </a:r>
            <a:r>
              <a:rPr lang="en-US" dirty="0" err="1"/>
              <a:t>svn</a:t>
            </a:r>
            <a:r>
              <a:rPr lang="en-US" dirty="0"/>
              <a:t>, </a:t>
            </a:r>
            <a:r>
              <a:rPr lang="en-US" dirty="0" err="1"/>
              <a:t>git</a:t>
            </a:r>
            <a:r>
              <a:rPr lang="en-US" dirty="0"/>
              <a:t>, et al. </a:t>
            </a:r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/>
              <a:t>from </a:t>
            </a:r>
            <a:r>
              <a:rPr lang="en-US" dirty="0" smtClean="0"/>
              <a:t>the reviews … helpful!</a:t>
            </a:r>
          </a:p>
          <a:p>
            <a:r>
              <a:rPr lang="en-US" dirty="0" smtClean="0"/>
              <a:t>Try</a:t>
            </a:r>
            <a:r>
              <a:rPr lang="en-US" dirty="0"/>
              <a:t>-and-try again … </a:t>
            </a:r>
            <a:r>
              <a:rPr lang="en-US" dirty="0" smtClean="0"/>
              <a:t>you will succeed!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networ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" y="24225"/>
            <a:ext cx="1833646" cy="1375235"/>
          </a:xfrm>
          <a:prstGeom prst="rect">
            <a:avLst/>
          </a:prstGeom>
        </p:spPr>
      </p:pic>
      <p:pic>
        <p:nvPicPr>
          <p:cNvPr id="5" name="Picture 4" descr="networ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354" y="5482765"/>
            <a:ext cx="1833646" cy="137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165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Writing for Success: Applying for Funding</vt:lpstr>
      <vt:lpstr>Ingredients of Good Proposals</vt:lpstr>
      <vt:lpstr>Nuts and Bolts of a Proposal</vt:lpstr>
      <vt:lpstr>Social Aspect of Proposals</vt:lpstr>
    </vt:vector>
  </TitlesOfParts>
  <Company>Argonne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for Success: Applying for Funding</dc:title>
  <dc:creator>Sven Leyffer</dc:creator>
  <cp:lastModifiedBy>Sven Leyffer</cp:lastModifiedBy>
  <cp:revision>22</cp:revision>
  <cp:lastPrinted>2014-07-03T22:17:40Z</cp:lastPrinted>
  <dcterms:created xsi:type="dcterms:W3CDTF">2014-07-03T20:01:31Z</dcterms:created>
  <dcterms:modified xsi:type="dcterms:W3CDTF">2014-07-10T20:21:59Z</dcterms:modified>
</cp:coreProperties>
</file>